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45" r:id="rId2"/>
    <p:sldId id="502" r:id="rId3"/>
    <p:sldId id="482" r:id="rId4"/>
    <p:sldId id="485" r:id="rId5"/>
    <p:sldId id="491" r:id="rId6"/>
    <p:sldId id="494" r:id="rId7"/>
    <p:sldId id="489" r:id="rId8"/>
    <p:sldId id="511" r:id="rId9"/>
    <p:sldId id="495" r:id="rId10"/>
    <p:sldId id="499" r:id="rId11"/>
    <p:sldId id="528" r:id="rId12"/>
    <p:sldId id="514" r:id="rId13"/>
    <p:sldId id="512" r:id="rId14"/>
    <p:sldId id="515" r:id="rId15"/>
    <p:sldId id="508" r:id="rId16"/>
    <p:sldId id="516" r:id="rId17"/>
    <p:sldId id="519" r:id="rId18"/>
    <p:sldId id="520" r:id="rId19"/>
    <p:sldId id="517" r:id="rId20"/>
    <p:sldId id="521" r:id="rId21"/>
    <p:sldId id="506" r:id="rId22"/>
    <p:sldId id="507" r:id="rId23"/>
    <p:sldId id="527" r:id="rId24"/>
    <p:sldId id="523" r:id="rId25"/>
    <p:sldId id="522" r:id="rId26"/>
    <p:sldId id="524" r:id="rId27"/>
    <p:sldId id="525" r:id="rId28"/>
    <p:sldId id="509" r:id="rId29"/>
    <p:sldId id="526" r:id="rId30"/>
    <p:sldId id="510" r:id="rId31"/>
    <p:sldId id="503" r:id="rId32"/>
    <p:sldId id="32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981" autoAdjust="0"/>
  </p:normalViewPr>
  <p:slideViewPr>
    <p:cSldViewPr>
      <p:cViewPr varScale="1">
        <p:scale>
          <a:sx n="108" d="100"/>
          <a:sy n="108" d="100"/>
        </p:scale>
        <p:origin x="230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BA23D-5710-45C3-8AE1-7B5721BE450C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9B1D2-4D57-416E-8BD1-3DACB5B914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9B1D2-4D57-416E-8BD1-3DACB5B914D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4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9B1D2-4D57-416E-8BD1-3DACB5B914D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69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7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7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Colonies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City</a:t>
            </a:r>
          </a:p>
          <a:p>
            <a:pPr lvl="1"/>
            <a:r>
              <a:rPr lang="en-US" dirty="0"/>
              <a:t>a large town</a:t>
            </a:r>
          </a:p>
          <a:p>
            <a:r>
              <a:rPr lang="en-US" dirty="0"/>
              <a:t>Colony</a:t>
            </a:r>
          </a:p>
          <a:p>
            <a:pPr lvl="1"/>
            <a:r>
              <a:rPr lang="en-US" dirty="0"/>
              <a:t>a group of people who leave their native country to form in a new land a settlement subject to, or connected with, the parent nation</a:t>
            </a:r>
          </a:p>
          <a:p>
            <a:pPr lvl="1"/>
            <a:r>
              <a:rPr lang="en-US" dirty="0"/>
              <a:t>invariably involves displacement of original inhabitants</a:t>
            </a:r>
          </a:p>
          <a:p>
            <a:r>
              <a:rPr lang="en-US" dirty="0"/>
              <a:t>Villa</a:t>
            </a:r>
          </a:p>
          <a:p>
            <a:pPr lvl="1"/>
            <a:r>
              <a:rPr lang="en-US" dirty="0"/>
              <a:t>a large country estate</a:t>
            </a:r>
          </a:p>
          <a:p>
            <a:pPr lvl="1"/>
            <a:r>
              <a:rPr lang="en-US" dirty="0"/>
              <a:t>origin of the word ‘village’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solidFill>
                  <a:prstClr val="black"/>
                </a:solidFill>
                <a:latin typeface="Cambria" panose="02040503050406030204" pitchFamily="18" charset="0"/>
              </a:rPr>
              <a:t>Luna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895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Forum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Temple of Jupiter </a:t>
            </a:r>
            <a:r>
              <a:rPr lang="en-US" dirty="0" err="1"/>
              <a:t>Capitolinus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025" y="1747484"/>
            <a:ext cx="5154775" cy="4272316"/>
          </a:xfrm>
        </p:spPr>
      </p:pic>
    </p:spTree>
    <p:extLst>
      <p:ext uri="{BB962C8B-B14F-4D97-AF65-F5344CB8AC3E}">
        <p14:creationId xmlns:p14="http://schemas.microsoft.com/office/powerpoint/2010/main" val="23475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5557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solidFill>
                  <a:prstClr val="black"/>
                </a:solidFill>
                <a:latin typeface="Cambria" panose="02040503050406030204" pitchFamily="18" charset="0"/>
              </a:rPr>
              <a:t>Paestum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6"/>
          <a:stretch/>
        </p:blipFill>
        <p:spPr>
          <a:xfrm>
            <a:off x="4116186" y="325378"/>
            <a:ext cx="4315434" cy="62834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068763"/>
          </a:xfrm>
        </p:spPr>
        <p:txBody>
          <a:bodyPr>
            <a:normAutofit/>
          </a:bodyPr>
          <a:lstStyle/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Latin colony founded c. 273 BCE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Built on the site of the Greek colony of </a:t>
            </a:r>
            <a:r>
              <a:rPr lang="en-US" sz="2200" dirty="0" err="1">
                <a:solidFill>
                  <a:prstClr val="black"/>
                </a:solidFill>
              </a:rPr>
              <a:t>Poseidonia</a:t>
            </a:r>
            <a:r>
              <a:rPr lang="en-US" sz="2200" dirty="0">
                <a:solidFill>
                  <a:prstClr val="black"/>
                </a:solidFill>
              </a:rPr>
              <a:t> (which sided with Pyrrhus)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6858000" y="32766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2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Paestum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"/>
          <a:stretch/>
        </p:blipFill>
        <p:spPr>
          <a:xfrm>
            <a:off x="381000" y="1811224"/>
            <a:ext cx="5918623" cy="443717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362200"/>
            <a:ext cx="4114800" cy="30861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23205"/>
            <a:ext cx="4038600" cy="2479952"/>
          </a:xfrm>
        </p:spPr>
      </p:pic>
      <p:sp>
        <p:nvSpPr>
          <p:cNvPr id="9" name="Rounded Rectangle 8"/>
          <p:cNvSpPr/>
          <p:nvPr/>
        </p:nvSpPr>
        <p:spPr>
          <a:xfrm>
            <a:off x="3352800" y="2971800"/>
            <a:ext cx="304800" cy="3810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086100" y="4800600"/>
            <a:ext cx="571500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371850" y="3905250"/>
            <a:ext cx="285750" cy="20955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6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5557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solidFill>
                  <a:prstClr val="black"/>
                </a:solidFill>
                <a:latin typeface="Cambria" panose="02040503050406030204" pitchFamily="18" charset="0"/>
              </a:rPr>
              <a:t>Cosa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6"/>
          <a:stretch/>
        </p:blipFill>
        <p:spPr>
          <a:xfrm>
            <a:off x="4116186" y="325378"/>
            <a:ext cx="4315434" cy="62834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068763"/>
          </a:xfrm>
        </p:spPr>
        <p:txBody>
          <a:bodyPr>
            <a:normAutofit lnSpcReduction="10000"/>
          </a:bodyPr>
          <a:lstStyle/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Latin colony founded c. 273 BCE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Built on a promontory on the Tyrrhenian coast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Nearby Etruscan city of </a:t>
            </a:r>
            <a:r>
              <a:rPr lang="en-US" sz="2200" dirty="0" err="1">
                <a:solidFill>
                  <a:prstClr val="black"/>
                </a:solidFill>
              </a:rPr>
              <a:t>Vulci</a:t>
            </a:r>
            <a:r>
              <a:rPr lang="en-US" sz="2200" dirty="0">
                <a:solidFill>
                  <a:prstClr val="black"/>
                </a:solidFill>
              </a:rPr>
              <a:t> had revolted in 280 BCE; Cosa built to watch it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Probably originally 2500 families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562600" y="21336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7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solidFill>
                  <a:prstClr val="black"/>
                </a:solidFill>
                <a:latin typeface="Cambria" panose="02040503050406030204" pitchFamily="18" charset="0"/>
              </a:rPr>
              <a:t>Cosa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26" y="1600200"/>
            <a:ext cx="5709548" cy="4525963"/>
          </a:xfrm>
        </p:spPr>
      </p:pic>
    </p:spTree>
    <p:extLst>
      <p:ext uri="{BB962C8B-B14F-4D97-AF65-F5344CB8AC3E}">
        <p14:creationId xmlns:p14="http://schemas.microsoft.com/office/powerpoint/2010/main" val="235706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Walls of Cosa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98" y="1600200"/>
            <a:ext cx="6302403" cy="4525963"/>
          </a:xfrm>
        </p:spPr>
      </p:pic>
    </p:spTree>
    <p:extLst>
      <p:ext uri="{BB962C8B-B14F-4D97-AF65-F5344CB8AC3E}">
        <p14:creationId xmlns:p14="http://schemas.microsoft.com/office/powerpoint/2010/main" val="178117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solidFill>
                  <a:prstClr val="black"/>
                </a:solidFill>
                <a:latin typeface="Cambria" panose="02040503050406030204" pitchFamily="18" charset="0"/>
              </a:rPr>
              <a:t>Cosa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26" y="1600200"/>
            <a:ext cx="5709548" cy="4525963"/>
          </a:xfrm>
        </p:spPr>
      </p:pic>
    </p:spTree>
    <p:extLst>
      <p:ext uri="{BB962C8B-B14F-4D97-AF65-F5344CB8AC3E}">
        <p14:creationId xmlns:p14="http://schemas.microsoft.com/office/powerpoint/2010/main" val="2686589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Forum of Cosa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33" y="1523999"/>
            <a:ext cx="8246134" cy="5033149"/>
          </a:xfrm>
        </p:spPr>
      </p:pic>
    </p:spTree>
    <p:extLst>
      <p:ext uri="{BB962C8B-B14F-4D97-AF65-F5344CB8AC3E}">
        <p14:creationId xmlns:p14="http://schemas.microsoft.com/office/powerpoint/2010/main" val="134557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Forum of Cosa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Comitium</a:t>
            </a:r>
            <a:endParaRPr lang="en-US" dirty="0"/>
          </a:p>
          <a:p>
            <a:r>
              <a:rPr lang="en-US" dirty="0"/>
              <a:t>Curia</a:t>
            </a:r>
          </a:p>
          <a:p>
            <a:r>
              <a:rPr lang="en-US" dirty="0"/>
              <a:t>Basilica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52800"/>
            <a:ext cx="4038600" cy="273355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t="5271" r="23256" b="9767"/>
          <a:stretch/>
        </p:blipFill>
        <p:spPr>
          <a:xfrm rot="5400000">
            <a:off x="443536" y="1994863"/>
            <a:ext cx="3771011" cy="37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8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solidFill>
                  <a:prstClr val="black"/>
                </a:solidFill>
                <a:latin typeface="Cambria" panose="02040503050406030204" pitchFamily="18" charset="0"/>
              </a:rPr>
              <a:t>Cosa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26" y="1600200"/>
            <a:ext cx="5709548" cy="4525963"/>
          </a:xfrm>
        </p:spPr>
      </p:pic>
    </p:spTree>
    <p:extLst>
      <p:ext uri="{BB962C8B-B14F-4D97-AF65-F5344CB8AC3E}">
        <p14:creationId xmlns:p14="http://schemas.microsoft.com/office/powerpoint/2010/main" val="2686589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Roman Colonies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The Latin League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Military alliance of Latin cities with Rome</a:t>
            </a:r>
          </a:p>
          <a:p>
            <a:r>
              <a:rPr lang="en-US" dirty="0"/>
              <a:t>Formalized as the </a:t>
            </a:r>
            <a:r>
              <a:rPr lang="en-US" i="1" dirty="0" err="1"/>
              <a:t>Foedus</a:t>
            </a:r>
            <a:r>
              <a:rPr lang="en-US" i="1" dirty="0"/>
              <a:t> </a:t>
            </a:r>
            <a:r>
              <a:rPr lang="en-US" i="1" dirty="0" err="1"/>
              <a:t>Cassianum</a:t>
            </a:r>
            <a:r>
              <a:rPr lang="en-US" dirty="0"/>
              <a:t> (‘treaty of Cassius’)</a:t>
            </a:r>
          </a:p>
          <a:p>
            <a:r>
              <a:rPr lang="en-US" dirty="0"/>
              <a:t>Romans and Latins founded joint colonies that became independent members of the League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Latin Rights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i="1" dirty="0" err="1"/>
              <a:t>Commercium</a:t>
            </a:r>
            <a:endParaRPr lang="en-US" i="1" dirty="0"/>
          </a:p>
          <a:p>
            <a:pPr lvl="1"/>
            <a:r>
              <a:rPr lang="en-US" dirty="0"/>
              <a:t>Right to own Roman land, slaves, cattle, and to inherit from Romans</a:t>
            </a:r>
          </a:p>
          <a:p>
            <a:r>
              <a:rPr lang="en-US" i="1" dirty="0" err="1"/>
              <a:t>Conubium</a:t>
            </a:r>
            <a:endParaRPr lang="en-US" i="1" dirty="0"/>
          </a:p>
          <a:p>
            <a:pPr lvl="1"/>
            <a:r>
              <a:rPr lang="en-US" dirty="0"/>
              <a:t>Right to intermarry with Roman citizens</a:t>
            </a:r>
          </a:p>
          <a:p>
            <a:r>
              <a:rPr lang="en-US" i="1" dirty="0" err="1"/>
              <a:t>Ius</a:t>
            </a:r>
            <a:r>
              <a:rPr lang="en-US" i="1" dirty="0"/>
              <a:t> </a:t>
            </a:r>
            <a:r>
              <a:rPr lang="en-US" i="1" dirty="0" err="1"/>
              <a:t>migrandi</a:t>
            </a:r>
            <a:endParaRPr lang="en-US" i="1" dirty="0"/>
          </a:p>
          <a:p>
            <a:pPr lvl="1"/>
            <a:r>
              <a:rPr lang="en-US" dirty="0"/>
              <a:t>Right to live in Roman territory</a:t>
            </a:r>
          </a:p>
        </p:txBody>
      </p:sp>
    </p:spTree>
    <p:extLst>
      <p:ext uri="{BB962C8B-B14F-4D97-AF65-F5344CB8AC3E}">
        <p14:creationId xmlns:p14="http://schemas.microsoft.com/office/powerpoint/2010/main" val="1900620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Cosa Capitolium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89175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Port of Cosa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4896"/>
            <a:ext cx="4038600" cy="279657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09800"/>
            <a:ext cx="4038600" cy="2149394"/>
          </a:xfrm>
        </p:spPr>
      </p:pic>
      <p:sp>
        <p:nvSpPr>
          <p:cNvPr id="10" name="TextBox 9"/>
          <p:cNvSpPr txBox="1"/>
          <p:nvPr/>
        </p:nvSpPr>
        <p:spPr>
          <a:xfrm>
            <a:off x="4800600" y="4679116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Bronze </a:t>
            </a:r>
            <a:r>
              <a:rPr lang="en-US" dirty="0" err="1"/>
              <a:t>quartuncia</a:t>
            </a:r>
            <a:r>
              <a:rPr lang="en-US" dirty="0"/>
              <a:t> of Cosa, c. 273-250 BCE; </a:t>
            </a:r>
            <a:r>
              <a:rPr lang="en-US" dirty="0" err="1"/>
              <a:t>obv</a:t>
            </a:r>
            <a:r>
              <a:rPr lang="en-US" dirty="0"/>
              <a:t>.: head of Mars facing right; rev.: horse facing left, riding on a dolphin; legend: COZANO</a:t>
            </a:r>
          </a:p>
        </p:txBody>
      </p:sp>
    </p:spTree>
    <p:extLst>
      <p:ext uri="{BB962C8B-B14F-4D97-AF65-F5344CB8AC3E}">
        <p14:creationId xmlns:p14="http://schemas.microsoft.com/office/powerpoint/2010/main" val="3921978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74638"/>
            <a:ext cx="3962400" cy="1632594"/>
          </a:xfrm>
        </p:spPr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House of Diana at Cosa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754" y="169386"/>
            <a:ext cx="3239246" cy="640908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562600" y="2103437"/>
            <a:ext cx="31242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Early 2</a:t>
            </a:r>
            <a:r>
              <a:rPr lang="en-US" baseline="30000" dirty="0"/>
              <a:t>nd</a:t>
            </a:r>
            <a:r>
              <a:rPr lang="en-US" dirty="0"/>
              <a:t> cen. BCE</a:t>
            </a:r>
          </a:p>
          <a:p>
            <a:pPr marL="0" indent="0">
              <a:buNone/>
            </a:pPr>
            <a:r>
              <a:rPr lang="en-US" dirty="0"/>
              <a:t>A. Entry hall</a:t>
            </a:r>
          </a:p>
          <a:p>
            <a:pPr marL="0" indent="0">
              <a:buNone/>
            </a:pPr>
            <a:r>
              <a:rPr lang="en-US" dirty="0"/>
              <a:t>B. </a:t>
            </a:r>
            <a:r>
              <a:rPr lang="en-US" i="1" dirty="0"/>
              <a:t>Atrium</a:t>
            </a:r>
          </a:p>
          <a:p>
            <a:pPr marL="0" indent="0">
              <a:buNone/>
            </a:pPr>
            <a:r>
              <a:rPr lang="en-US" dirty="0"/>
              <a:t>C-D. </a:t>
            </a:r>
            <a:r>
              <a:rPr lang="en-US" i="1" dirty="0" err="1"/>
              <a:t>Tavernae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E-G. </a:t>
            </a:r>
            <a:r>
              <a:rPr lang="en-US" i="1" dirty="0"/>
              <a:t>Cubicula</a:t>
            </a:r>
          </a:p>
          <a:p>
            <a:pPr marL="0" indent="0">
              <a:buNone/>
            </a:pPr>
            <a:r>
              <a:rPr lang="en-US" dirty="0"/>
              <a:t>H-I. </a:t>
            </a:r>
            <a:r>
              <a:rPr lang="en-US" i="1" dirty="0"/>
              <a:t>Alae</a:t>
            </a:r>
          </a:p>
          <a:p>
            <a:pPr marL="0" indent="0">
              <a:buNone/>
            </a:pPr>
            <a:r>
              <a:rPr lang="en-US" dirty="0"/>
              <a:t>J. </a:t>
            </a:r>
            <a:r>
              <a:rPr lang="en-US" i="1" dirty="0" err="1"/>
              <a:t>Tablinum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K. </a:t>
            </a:r>
            <a:r>
              <a:rPr lang="en-US" i="1" dirty="0"/>
              <a:t>Triclinium</a:t>
            </a:r>
          </a:p>
          <a:p>
            <a:pPr marL="0" indent="0">
              <a:buNone/>
            </a:pPr>
            <a:r>
              <a:rPr lang="en-US" dirty="0"/>
              <a:t>L. Kitchen</a:t>
            </a:r>
          </a:p>
          <a:p>
            <a:pPr marL="0" indent="0">
              <a:buNone/>
            </a:pPr>
            <a:r>
              <a:rPr lang="en-US" dirty="0"/>
              <a:t>M. Hallways</a:t>
            </a:r>
          </a:p>
          <a:p>
            <a:pPr marL="0" indent="0">
              <a:buNone/>
            </a:pPr>
            <a:r>
              <a:rPr lang="en-US" dirty="0"/>
              <a:t>N-S. Bath?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16764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65715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Roman House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45475"/>
            <a:ext cx="6934200" cy="5455030"/>
          </a:xfrm>
        </p:spPr>
      </p:pic>
      <p:sp>
        <p:nvSpPr>
          <p:cNvPr id="6" name="TextBox 5"/>
          <p:cNvSpPr txBox="1"/>
          <p:nvPr/>
        </p:nvSpPr>
        <p:spPr>
          <a:xfrm>
            <a:off x="914400" y="16764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12850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4040188" cy="1260475"/>
          </a:xfrm>
        </p:spPr>
        <p:txBody>
          <a:bodyPr anchor="ctr"/>
          <a:lstStyle/>
          <a:p>
            <a:pPr algn="ctr"/>
            <a:r>
              <a:rPr lang="en-US" sz="4000" cap="small" dirty="0">
                <a:latin typeface="Cambria" panose="02040503050406030204" pitchFamily="18" charset="0"/>
              </a:rPr>
              <a:t>Atrium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590800"/>
            <a:ext cx="3968749" cy="30480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914401"/>
            <a:ext cx="4041775" cy="1219199"/>
          </a:xfrm>
        </p:spPr>
        <p:txBody>
          <a:bodyPr anchor="ctr">
            <a:noAutofit/>
          </a:bodyPr>
          <a:lstStyle/>
          <a:p>
            <a:pPr algn="ctr"/>
            <a:r>
              <a:rPr lang="en-US" sz="4000" cap="small" dirty="0">
                <a:latin typeface="Cambria" panose="02040503050406030204" pitchFamily="18" charset="0"/>
              </a:rPr>
              <a:t>Triclinium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34853"/>
            <a:ext cx="4041775" cy="3031331"/>
          </a:xfrm>
        </p:spPr>
      </p:pic>
    </p:spTree>
    <p:extLst>
      <p:ext uri="{BB962C8B-B14F-4D97-AF65-F5344CB8AC3E}">
        <p14:creationId xmlns:p14="http://schemas.microsoft.com/office/powerpoint/2010/main" val="2314093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Back to Rome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5931"/>
            <a:ext cx="8229600" cy="5311214"/>
          </a:xfrm>
        </p:spPr>
      </p:pic>
    </p:spTree>
    <p:extLst>
      <p:ext uri="{BB962C8B-B14F-4D97-AF65-F5344CB8AC3E}">
        <p14:creationId xmlns:p14="http://schemas.microsoft.com/office/powerpoint/2010/main" val="1344908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Villas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155390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Villas in Apulia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1812131"/>
            <a:ext cx="5772150" cy="4102100"/>
          </a:xfrm>
        </p:spPr>
      </p:pic>
    </p:spTree>
    <p:extLst>
      <p:ext uri="{BB962C8B-B14F-4D97-AF65-F5344CB8AC3E}">
        <p14:creationId xmlns:p14="http://schemas.microsoft.com/office/powerpoint/2010/main" val="1877864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Villa of the Mysteries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TextBox 4"/>
          <p:cNvSpPr txBox="1"/>
          <p:nvPr/>
        </p:nvSpPr>
        <p:spPr>
          <a:xfrm>
            <a:off x="1121735" y="16764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8935" y="6400800"/>
            <a:ext cx="604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Villa of the Mysteries, near Pompeii, c. mid 1</a:t>
            </a:r>
            <a:r>
              <a:rPr lang="en-US" baseline="30000" dirty="0"/>
              <a:t>st</a:t>
            </a:r>
            <a:r>
              <a:rPr lang="en-US" dirty="0"/>
              <a:t> cen. BCE</a:t>
            </a:r>
          </a:p>
        </p:txBody>
      </p:sp>
    </p:spTree>
    <p:extLst>
      <p:ext uri="{BB962C8B-B14F-4D97-AF65-F5344CB8AC3E}">
        <p14:creationId xmlns:p14="http://schemas.microsoft.com/office/powerpoint/2010/main" val="3778081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152400"/>
            <a:ext cx="6315076" cy="6477000"/>
          </a:xfrm>
        </p:spPr>
      </p:pic>
    </p:spTree>
    <p:extLst>
      <p:ext uri="{BB962C8B-B14F-4D97-AF65-F5344CB8AC3E}">
        <p14:creationId xmlns:p14="http://schemas.microsoft.com/office/powerpoint/2010/main" val="419978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Rome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0" y="1600200"/>
            <a:ext cx="3850819" cy="452596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527" y="2616702"/>
            <a:ext cx="3323945" cy="2492958"/>
          </a:xfrm>
        </p:spPr>
      </p:pic>
      <p:sp>
        <p:nvSpPr>
          <p:cNvPr id="3" name="TextBox 2"/>
          <p:cNvSpPr txBox="1"/>
          <p:nvPr/>
        </p:nvSpPr>
        <p:spPr>
          <a:xfrm>
            <a:off x="5029200" y="52578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Rome, 2008</a:t>
            </a:r>
          </a:p>
        </p:txBody>
      </p:sp>
    </p:spTree>
    <p:extLst>
      <p:ext uri="{BB962C8B-B14F-4D97-AF65-F5344CB8AC3E}">
        <p14:creationId xmlns:p14="http://schemas.microsoft.com/office/powerpoint/2010/main" val="19794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Farms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60894"/>
            <a:ext cx="6072742" cy="4525963"/>
          </a:xfrm>
        </p:spPr>
      </p:pic>
      <p:sp>
        <p:nvSpPr>
          <p:cNvPr id="6" name="TextBox 5"/>
          <p:cNvSpPr txBox="1"/>
          <p:nvPr/>
        </p:nvSpPr>
        <p:spPr>
          <a:xfrm>
            <a:off x="6400800" y="1752600"/>
            <a:ext cx="2438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Reconstruction drawing of an Etruscan farmhouse at </a:t>
            </a:r>
            <a:r>
              <a:rPr lang="en-US" sz="2000" dirty="0" err="1"/>
              <a:t>Podere</a:t>
            </a:r>
            <a:r>
              <a:rPr lang="en-US" sz="2000" dirty="0"/>
              <a:t> </a:t>
            </a:r>
            <a:r>
              <a:rPr lang="en-US" sz="2000" dirty="0" err="1"/>
              <a:t>Tartuchino</a:t>
            </a:r>
            <a:r>
              <a:rPr lang="en-US" sz="2000" dirty="0"/>
              <a:t>, c. 600-400 BCE</a:t>
            </a:r>
          </a:p>
          <a:p>
            <a:endParaRPr lang="en-US" sz="2000" dirty="0"/>
          </a:p>
          <a:p>
            <a:r>
              <a:rPr lang="en-US" sz="2000" dirty="0"/>
              <a:t>“Finally, the simplicity of the building suggests that if farm animals were provided with accommodation, it would have had to be shared with the human occupants.”</a:t>
            </a:r>
          </a:p>
        </p:txBody>
      </p:sp>
    </p:spTree>
    <p:extLst>
      <p:ext uri="{BB962C8B-B14F-4D97-AF65-F5344CB8AC3E}">
        <p14:creationId xmlns:p14="http://schemas.microsoft.com/office/powerpoint/2010/main" val="1795751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Insulae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33600"/>
            <a:ext cx="5192172" cy="331095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6400"/>
            <a:ext cx="2504549" cy="4068763"/>
          </a:xfrm>
        </p:spPr>
      </p:pic>
      <p:sp>
        <p:nvSpPr>
          <p:cNvPr id="10" name="TextBox 9"/>
          <p:cNvSpPr txBox="1"/>
          <p:nvPr/>
        </p:nvSpPr>
        <p:spPr>
          <a:xfrm>
            <a:off x="228600" y="58674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of a Roman tenement at Ostia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58674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Marcus </a:t>
            </a:r>
            <a:r>
              <a:rPr lang="en-US" dirty="0" err="1"/>
              <a:t>Licinius</a:t>
            </a:r>
            <a:r>
              <a:rPr lang="en-US" dirty="0"/>
              <a:t> Crassus (c. 115-53 BCE)</a:t>
            </a:r>
          </a:p>
        </p:txBody>
      </p:sp>
    </p:spTree>
    <p:extLst>
      <p:ext uri="{BB962C8B-B14F-4D97-AF65-F5344CB8AC3E}">
        <p14:creationId xmlns:p14="http://schemas.microsoft.com/office/powerpoint/2010/main" val="3792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Comitium</a:t>
            </a:r>
            <a:endParaRPr lang="en-US" dirty="0"/>
          </a:p>
          <a:p>
            <a:r>
              <a:rPr lang="en-US" dirty="0"/>
              <a:t>Rostra</a:t>
            </a:r>
          </a:p>
          <a:p>
            <a:r>
              <a:rPr lang="en-US" dirty="0"/>
              <a:t>Curia</a:t>
            </a:r>
          </a:p>
          <a:p>
            <a:r>
              <a:rPr lang="en-US" dirty="0"/>
              <a:t>Via Sacra</a:t>
            </a:r>
          </a:p>
          <a:p>
            <a:r>
              <a:rPr lang="en-US" dirty="0"/>
              <a:t>Temple of Jupiter Optimus Maximus</a:t>
            </a:r>
          </a:p>
          <a:p>
            <a:r>
              <a:rPr lang="en-US" dirty="0" err="1"/>
              <a:t>Centuriation</a:t>
            </a:r>
            <a:endParaRPr lang="en-US" dirty="0"/>
          </a:p>
          <a:p>
            <a:r>
              <a:rPr lang="en-US" dirty="0" err="1"/>
              <a:t>Decumanus</a:t>
            </a:r>
            <a:endParaRPr lang="en-US" dirty="0"/>
          </a:p>
          <a:p>
            <a:r>
              <a:rPr lang="en-US" dirty="0" err="1"/>
              <a:t>Kardo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Luna</a:t>
            </a:r>
          </a:p>
          <a:p>
            <a:r>
              <a:rPr lang="en-US" dirty="0"/>
              <a:t>Paestum</a:t>
            </a:r>
          </a:p>
          <a:p>
            <a:r>
              <a:rPr lang="en-US" dirty="0"/>
              <a:t>Cosa</a:t>
            </a:r>
          </a:p>
          <a:p>
            <a:r>
              <a:rPr lang="en-US" dirty="0"/>
              <a:t>Atrium</a:t>
            </a:r>
          </a:p>
          <a:p>
            <a:r>
              <a:rPr lang="en-US" dirty="0"/>
              <a:t>Triclinium</a:t>
            </a:r>
          </a:p>
          <a:p>
            <a:r>
              <a:rPr lang="en-US" dirty="0"/>
              <a:t>Villa</a:t>
            </a:r>
          </a:p>
          <a:p>
            <a:r>
              <a:rPr lang="en-US" dirty="0"/>
              <a:t>Insula</a:t>
            </a:r>
          </a:p>
          <a:p>
            <a:r>
              <a:rPr lang="en-US" dirty="0"/>
              <a:t>Marcus </a:t>
            </a:r>
            <a:r>
              <a:rPr lang="en-US" dirty="0" err="1"/>
              <a:t>Licinius</a:t>
            </a:r>
            <a:r>
              <a:rPr lang="en-US" dirty="0"/>
              <a:t> Crassus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7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Forum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5931"/>
            <a:ext cx="8229600" cy="5311214"/>
          </a:xfrm>
        </p:spPr>
      </p:pic>
    </p:spTree>
    <p:extLst>
      <p:ext uri="{BB962C8B-B14F-4D97-AF65-F5344CB8AC3E}">
        <p14:creationId xmlns:p14="http://schemas.microsoft.com/office/powerpoint/2010/main" val="20328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Forum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7325"/>
            <a:ext cx="4038600" cy="2271712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Capitoline and Palatine hills</a:t>
            </a:r>
          </a:p>
          <a:p>
            <a:r>
              <a:rPr lang="en-US" dirty="0" err="1"/>
              <a:t>Comitium</a:t>
            </a:r>
            <a:endParaRPr lang="en-US" dirty="0"/>
          </a:p>
          <a:p>
            <a:r>
              <a:rPr lang="en-US" dirty="0"/>
              <a:t>Rostra</a:t>
            </a:r>
          </a:p>
          <a:p>
            <a:r>
              <a:rPr lang="en-US" dirty="0"/>
              <a:t>Curia</a:t>
            </a:r>
          </a:p>
          <a:p>
            <a:r>
              <a:rPr lang="en-US" dirty="0"/>
              <a:t>Via Sacra</a:t>
            </a:r>
          </a:p>
          <a:p>
            <a:r>
              <a:rPr lang="en-US" dirty="0"/>
              <a:t>Temple of Jupiter Optimus Maximus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48200" y="53340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Site of the </a:t>
            </a:r>
            <a:r>
              <a:rPr lang="en-US" dirty="0" err="1"/>
              <a:t>Comitium</a:t>
            </a:r>
            <a:r>
              <a:rPr lang="en-US" dirty="0"/>
              <a:t> in Rome</a:t>
            </a:r>
          </a:p>
        </p:txBody>
      </p:sp>
    </p:spTree>
    <p:extLst>
      <p:ext uri="{BB962C8B-B14F-4D97-AF65-F5344CB8AC3E}">
        <p14:creationId xmlns:p14="http://schemas.microsoft.com/office/powerpoint/2010/main" val="352574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22415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solidFill>
                  <a:prstClr val="black"/>
                </a:solidFill>
                <a:latin typeface="Cambria" panose="02040503050406030204" pitchFamily="18" charset="0"/>
              </a:rPr>
              <a:t>Roman and Latin Colonies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16185" y="325378"/>
            <a:ext cx="4456539" cy="62834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2743200"/>
            <a:ext cx="3008313" cy="3382963"/>
          </a:xfrm>
        </p:spPr>
        <p:txBody>
          <a:bodyPr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6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Centuriation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3193"/>
            <a:ext cx="3581400" cy="4379976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Process of laying out a grid to distribute land</a:t>
            </a:r>
          </a:p>
          <a:p>
            <a:r>
              <a:rPr lang="en-US" dirty="0"/>
              <a:t>Typically carried out by a commission appointed by the senate</a:t>
            </a:r>
          </a:p>
          <a:p>
            <a:r>
              <a:rPr lang="en-US" i="1" dirty="0" err="1"/>
              <a:t>Decumanus</a:t>
            </a:r>
            <a:r>
              <a:rPr lang="en-US" i="1" dirty="0"/>
              <a:t> maximus </a:t>
            </a:r>
            <a:r>
              <a:rPr lang="en-US" dirty="0"/>
              <a:t>= main east-west street</a:t>
            </a:r>
          </a:p>
          <a:p>
            <a:r>
              <a:rPr lang="en-US" i="1" dirty="0" err="1"/>
              <a:t>Kardo</a:t>
            </a:r>
            <a:r>
              <a:rPr lang="en-US" i="1" dirty="0"/>
              <a:t> maximus</a:t>
            </a:r>
            <a:r>
              <a:rPr lang="en-US" dirty="0"/>
              <a:t> = main north-south street</a:t>
            </a:r>
            <a:endParaRPr lang="en-US" i="1" dirty="0"/>
          </a:p>
          <a:p>
            <a:r>
              <a:rPr lang="en-US" dirty="0"/>
              <a:t>i.e. primary grid axes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Centuriation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8" y="1654905"/>
            <a:ext cx="4017264" cy="441655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3"/>
          <a:stretch/>
        </p:blipFill>
        <p:spPr>
          <a:xfrm>
            <a:off x="4649972" y="2040797"/>
            <a:ext cx="4189228" cy="3750403"/>
          </a:xfrm>
        </p:spPr>
      </p:pic>
    </p:spTree>
    <p:extLst>
      <p:ext uri="{BB962C8B-B14F-4D97-AF65-F5344CB8AC3E}">
        <p14:creationId xmlns:p14="http://schemas.microsoft.com/office/powerpoint/2010/main" val="38689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5557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solidFill>
                  <a:prstClr val="black"/>
                </a:solidFill>
                <a:latin typeface="Cambria" panose="02040503050406030204" pitchFamily="18" charset="0"/>
              </a:rPr>
              <a:t>Luna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0"/>
          <a:stretch/>
        </p:blipFill>
        <p:spPr>
          <a:xfrm>
            <a:off x="4116185" y="325378"/>
            <a:ext cx="4347331" cy="62834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068763"/>
          </a:xfrm>
        </p:spPr>
        <p:txBody>
          <a:bodyPr>
            <a:normAutofit/>
          </a:bodyPr>
          <a:lstStyle/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Roman citizen colony founded c. 177 BCE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Originally comprised of 2000 Roman citizens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Connected to Rome by the Via </a:t>
            </a:r>
            <a:r>
              <a:rPr lang="en-US" sz="2200" dirty="0" err="1">
                <a:solidFill>
                  <a:prstClr val="black"/>
                </a:solidFill>
              </a:rPr>
              <a:t>Aemilia</a:t>
            </a:r>
            <a:r>
              <a:rPr lang="en-US" sz="2200" dirty="0">
                <a:solidFill>
                  <a:prstClr val="black"/>
                </a:solidFill>
              </a:rPr>
              <a:t> </a:t>
            </a:r>
            <a:r>
              <a:rPr lang="en-US" sz="2200" dirty="0" err="1">
                <a:solidFill>
                  <a:prstClr val="black"/>
                </a:solidFill>
              </a:rPr>
              <a:t>Scauri</a:t>
            </a:r>
            <a:r>
              <a:rPr lang="en-US" sz="2200" dirty="0">
                <a:solidFill>
                  <a:prstClr val="black"/>
                </a:solidFill>
              </a:rPr>
              <a:t> (built c. 115 BCE)</a:t>
            </a:r>
          </a:p>
          <a:p>
            <a:pPr marL="512763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105400" y="1295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6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12685</TotalTime>
  <Words>511</Words>
  <Application>Microsoft Macintosh PowerPoint</Application>
  <PresentationFormat>On-screen Show (4:3)</PresentationFormat>
  <Paragraphs>117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</vt:lpstr>
      <vt:lpstr>Office Theme</vt:lpstr>
      <vt:lpstr>Colonies</vt:lpstr>
      <vt:lpstr>Roman Colonies</vt:lpstr>
      <vt:lpstr>Rome</vt:lpstr>
      <vt:lpstr>The Forum</vt:lpstr>
      <vt:lpstr>The Forum</vt:lpstr>
      <vt:lpstr>Roman and Latin Colonies</vt:lpstr>
      <vt:lpstr>Centuriation</vt:lpstr>
      <vt:lpstr>Centuriation</vt:lpstr>
      <vt:lpstr>Luna</vt:lpstr>
      <vt:lpstr>Luna</vt:lpstr>
      <vt:lpstr>Paestum</vt:lpstr>
      <vt:lpstr>Paestum</vt:lpstr>
      <vt:lpstr>Cosa</vt:lpstr>
      <vt:lpstr>Cosa</vt:lpstr>
      <vt:lpstr>The Walls of Cosa</vt:lpstr>
      <vt:lpstr>Cosa</vt:lpstr>
      <vt:lpstr>The Forum of Cosa</vt:lpstr>
      <vt:lpstr>The Forum of Cosa</vt:lpstr>
      <vt:lpstr>Cosa</vt:lpstr>
      <vt:lpstr>The Cosa Capitolium</vt:lpstr>
      <vt:lpstr>The Port of Cosa</vt:lpstr>
      <vt:lpstr>The House of Diana at Cosa</vt:lpstr>
      <vt:lpstr>The Roman House</vt:lpstr>
      <vt:lpstr>PowerPoint Presentation</vt:lpstr>
      <vt:lpstr>Back to Rome</vt:lpstr>
      <vt:lpstr>Villas</vt:lpstr>
      <vt:lpstr>Villas in Apulia</vt:lpstr>
      <vt:lpstr>Villa of the Mysteries</vt:lpstr>
      <vt:lpstr>PowerPoint Presentation</vt:lpstr>
      <vt:lpstr>Farms</vt:lpstr>
      <vt:lpstr>Insulae</vt:lpstr>
      <vt:lpstr>Key Terms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CLARCH 350 Money in Antiquity</dc:title>
  <dc:creator>Henry Colburn</dc:creator>
  <cp:lastModifiedBy>Ninh Nguyen</cp:lastModifiedBy>
  <cp:revision>2481</cp:revision>
  <dcterms:created xsi:type="dcterms:W3CDTF">2013-09-06T12:51:15Z</dcterms:created>
  <dcterms:modified xsi:type="dcterms:W3CDTF">2025-10-22T17:33:24Z</dcterms:modified>
</cp:coreProperties>
</file>